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3215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200996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222569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2972744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488158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F32D7AC5-7DB0-45A3-9E1B-DF9230D25867}"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106260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F32D7AC5-7DB0-45A3-9E1B-DF9230D25867}"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307928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F32D7AC5-7DB0-45A3-9E1B-DF9230D25867}"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97687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32D7AC5-7DB0-45A3-9E1B-DF9230D25867}"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77826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F32D7AC5-7DB0-45A3-9E1B-DF9230D25867}"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19200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F32D7AC5-7DB0-45A3-9E1B-DF9230D25867}"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B8AA5B-FF42-4573-8AD9-ED938A455F9B}" type="slidenum">
              <a:rPr lang="nl-NL" smtClean="0"/>
              <a:t>‹nr.›</a:t>
            </a:fld>
            <a:endParaRPr lang="nl-NL"/>
          </a:p>
        </p:txBody>
      </p:sp>
    </p:spTree>
    <p:extLst>
      <p:ext uri="{BB962C8B-B14F-4D97-AF65-F5344CB8AC3E}">
        <p14:creationId xmlns:p14="http://schemas.microsoft.com/office/powerpoint/2010/main" val="2797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D7AC5-7DB0-45A3-9E1B-DF9230D25867}" type="datetimeFigureOut">
              <a:rPr lang="nl-NL" smtClean="0"/>
              <a:t>4-4-2017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8AA5B-FF42-4573-8AD9-ED938A455F9B}" type="slidenum">
              <a:rPr lang="nl-NL" smtClean="0"/>
              <a:t>‹nr.›</a:t>
            </a:fld>
            <a:endParaRPr lang="nl-NL"/>
          </a:p>
        </p:txBody>
      </p:sp>
    </p:spTree>
    <p:extLst>
      <p:ext uri="{BB962C8B-B14F-4D97-AF65-F5344CB8AC3E}">
        <p14:creationId xmlns:p14="http://schemas.microsoft.com/office/powerpoint/2010/main" val="204940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6lIf1CGgIT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prstClr val="black"/>
                </a:solidFill>
              </a:rPr>
              <a:t>Maatschappelijke zorg 2</a:t>
            </a:r>
            <a:endParaRPr lang="nl-NL" dirty="0"/>
          </a:p>
        </p:txBody>
      </p:sp>
      <p:sp>
        <p:nvSpPr>
          <p:cNvPr id="3" name="Ondertitel 2"/>
          <p:cNvSpPr>
            <a:spLocks noGrp="1"/>
          </p:cNvSpPr>
          <p:nvPr>
            <p:ph type="subTitle" idx="1"/>
          </p:nvPr>
        </p:nvSpPr>
        <p:spPr/>
        <p:txBody>
          <a:bodyPr/>
          <a:lstStyle/>
          <a:p>
            <a:r>
              <a:rPr lang="nl-NL" dirty="0"/>
              <a:t>DSM ziekte en </a:t>
            </a:r>
          </a:p>
          <a:p>
            <a:r>
              <a:rPr lang="nl-NL" dirty="0"/>
              <a:t>stoornissen van cliënten</a:t>
            </a:r>
          </a:p>
          <a:p>
            <a:r>
              <a:rPr lang="nl-NL" dirty="0"/>
              <a:t>Verslaving begeleiding bij behandeling.</a:t>
            </a:r>
          </a:p>
        </p:txBody>
      </p:sp>
    </p:spTree>
    <p:extLst>
      <p:ext uri="{BB962C8B-B14F-4D97-AF65-F5344CB8AC3E}">
        <p14:creationId xmlns:p14="http://schemas.microsoft.com/office/powerpoint/2010/main" val="3758895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a:t>
            </a:r>
            <a:r>
              <a:rPr lang="nl-NL" dirty="0" err="1"/>
              <a:t>blz</a:t>
            </a:r>
            <a:r>
              <a:rPr lang="nl-NL" dirty="0"/>
              <a:t> 63</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350905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keer…</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34221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br>
              <a:rPr lang="nl-NL" dirty="0"/>
            </a:br>
            <a:endParaRPr lang="nl-NL" dirty="0"/>
          </a:p>
        </p:txBody>
      </p:sp>
      <p:sp>
        <p:nvSpPr>
          <p:cNvPr id="3" name="Tijdelijke aanduiding voor inhoud 2"/>
          <p:cNvSpPr>
            <a:spLocks noGrp="1"/>
          </p:cNvSpPr>
          <p:nvPr>
            <p:ph idx="1"/>
          </p:nvPr>
        </p:nvSpPr>
        <p:spPr/>
        <p:txBody>
          <a:bodyPr/>
          <a:lstStyle/>
          <a:p>
            <a:r>
              <a:rPr lang="nl-NL" dirty="0"/>
              <a:t>Begeleiding bij behandeling.</a:t>
            </a:r>
          </a:p>
          <a:p>
            <a:endParaRPr lang="nl-NL" dirty="0"/>
          </a:p>
          <a:p>
            <a:r>
              <a:rPr lang="nl-NL" dirty="0">
                <a:hlinkClick r:id="rId2"/>
              </a:rPr>
              <a:t>https://youtu.be/6lIf1CGgITI</a:t>
            </a:r>
            <a:r>
              <a:rPr lang="nl-NL" dirty="0"/>
              <a:t> BING</a:t>
            </a:r>
          </a:p>
          <a:p>
            <a:endParaRPr lang="nl-NL" dirty="0"/>
          </a:p>
          <a:p>
            <a:endParaRPr lang="nl-NL" dirty="0"/>
          </a:p>
        </p:txBody>
      </p:sp>
    </p:spTree>
    <p:extLst>
      <p:ext uri="{BB962C8B-B14F-4D97-AF65-F5344CB8AC3E}">
        <p14:creationId xmlns:p14="http://schemas.microsoft.com/office/powerpoint/2010/main" val="363549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Motiverende gespreksvoering…</a:t>
            </a:r>
          </a:p>
        </p:txBody>
      </p:sp>
      <p:sp>
        <p:nvSpPr>
          <p:cNvPr id="3" name="Tijdelijke aanduiding voor inhoud 2"/>
          <p:cNvSpPr>
            <a:spLocks noGrp="1"/>
          </p:cNvSpPr>
          <p:nvPr>
            <p:ph idx="1"/>
          </p:nvPr>
        </p:nvSpPr>
        <p:spPr/>
        <p:txBody>
          <a:bodyPr/>
          <a:lstStyle/>
          <a:p>
            <a:r>
              <a:rPr lang="nl-NL" dirty="0"/>
              <a:t>Motiverende gespreksvoering is een veelgebruikte methode om cliënten te stimuleren hulp te zoeken voor hun problemen of hun ongezonde levenswijze aan te pakken.</a:t>
            </a:r>
          </a:p>
          <a:p>
            <a:r>
              <a:rPr lang="nl-NL" dirty="0"/>
              <a:t>Uit onderzoek, vooral in de verslavingszorg, blijkt dat motiverende gespreksvoering effectief is bij allerlei verslavingen</a:t>
            </a:r>
          </a:p>
          <a:p>
            <a:endParaRPr lang="nl-NL" dirty="0"/>
          </a:p>
          <a:p>
            <a:r>
              <a:rPr lang="nl-NL" dirty="0"/>
              <a:t>Maar het is een moeilijke materie…</a:t>
            </a:r>
          </a:p>
          <a:p>
            <a:pPr marL="0" indent="0">
              <a:buNone/>
            </a:pPr>
            <a:endParaRPr lang="nl-NL" dirty="0"/>
          </a:p>
        </p:txBody>
      </p:sp>
    </p:spTree>
    <p:extLst>
      <p:ext uri="{BB962C8B-B14F-4D97-AF65-F5344CB8AC3E}">
        <p14:creationId xmlns:p14="http://schemas.microsoft.com/office/powerpoint/2010/main" val="198943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a:t>
            </a:r>
            <a:br>
              <a:rPr lang="nl-NL" dirty="0"/>
            </a:br>
            <a:endParaRPr lang="nl-NL" dirty="0"/>
          </a:p>
        </p:txBody>
      </p:sp>
      <p:sp>
        <p:nvSpPr>
          <p:cNvPr id="3" name="Tijdelijke aanduiding voor inhoud 2"/>
          <p:cNvSpPr>
            <a:spLocks noGrp="1"/>
          </p:cNvSpPr>
          <p:nvPr>
            <p:ph idx="1"/>
          </p:nvPr>
        </p:nvSpPr>
        <p:spPr/>
        <p:txBody>
          <a:bodyPr>
            <a:normAutofit/>
          </a:bodyPr>
          <a:lstStyle/>
          <a:p>
            <a:endParaRPr lang="nl-NL" dirty="0"/>
          </a:p>
          <a:p>
            <a:r>
              <a:rPr lang="nl-NL" dirty="0"/>
              <a:t>Deze methode valt misschien wel het beste uit te leggen met een voorbeeld. </a:t>
            </a:r>
          </a:p>
          <a:p>
            <a:r>
              <a:rPr lang="nl-NL" dirty="0"/>
              <a:t>Stel, iemand is ontslagen vanwege een drankprobleem, zit nog steeds thuis en drinkt veel. We noemen hem Jan. Hieronder vind je twee korte dialogen: één met hulpverlener A die een neiging heeft tot overtuigen en één met hulpverlener B die motiverende gespreksvoering&gt; toepast.</a:t>
            </a:r>
          </a:p>
          <a:p>
            <a:endParaRPr lang="nl-NL" dirty="0"/>
          </a:p>
        </p:txBody>
      </p:sp>
    </p:spTree>
    <p:extLst>
      <p:ext uri="{BB962C8B-B14F-4D97-AF65-F5344CB8AC3E}">
        <p14:creationId xmlns:p14="http://schemas.microsoft.com/office/powerpoint/2010/main" val="2664999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70000" lnSpcReduction="20000"/>
          </a:bodyPr>
          <a:lstStyle/>
          <a:p>
            <a:r>
              <a:rPr lang="nl-NL" dirty="0"/>
              <a:t>A: Tsja, we kunnen wel op zoek gaan naar ander werk, maar zo lang u blijft drinken heeft dat natuurlijk weinig zin.</a:t>
            </a:r>
          </a:p>
          <a:p>
            <a:r>
              <a:rPr lang="nl-NL" dirty="0"/>
              <a:t>Jan: Ja, dat snap ik, maar dat thuis zitten doet me geen goed, ik word daar hartstikke depressief van.</a:t>
            </a:r>
          </a:p>
          <a:p>
            <a:r>
              <a:rPr lang="nl-NL" dirty="0"/>
              <a:t>A: Daar kan ik me iets bij voorstellen, maar wie gaat u zo aannemen?</a:t>
            </a:r>
          </a:p>
          <a:p>
            <a:r>
              <a:rPr lang="nl-NL" dirty="0"/>
              <a:t>Jan: Dat weet ik niet, maar als ik eenmaal ander werk heb zal ik heus wel minder gaan drinken.</a:t>
            </a:r>
          </a:p>
          <a:p>
            <a:r>
              <a:rPr lang="nl-NL" dirty="0"/>
              <a:t>A: Ja, nu draait u de boel om! Nee, de drank moet eerst, heeft u al eens gedacht aan een afkickkliniek?</a:t>
            </a:r>
          </a:p>
          <a:p>
            <a:r>
              <a:rPr lang="nl-NL" dirty="0"/>
              <a:t>Jan: Een afkickkliniek? Zo erg is het nou ook weer niet! Die paar glazen…</a:t>
            </a:r>
          </a:p>
          <a:p>
            <a:r>
              <a:rPr lang="nl-NL" dirty="0"/>
              <a:t>A: Kom nou toch…</a:t>
            </a:r>
          </a:p>
          <a:p>
            <a:r>
              <a:rPr lang="nl-NL" dirty="0"/>
              <a:t>Jan: Ja maar, je denkt toch niet dat ik tussen de junks ga zitten!</a:t>
            </a:r>
          </a:p>
          <a:p>
            <a:r>
              <a:rPr lang="nl-NL" dirty="0"/>
              <a:t>A: Nou, dat valt best mee, verslaving kan iedereen overkomen, dus daar zitten echt niet alleen junks.</a:t>
            </a:r>
          </a:p>
          <a:p>
            <a:r>
              <a:rPr lang="nl-NL" dirty="0"/>
              <a:t>Jan: Nee, ik zie dat niet zo zitten.</a:t>
            </a:r>
          </a:p>
          <a:p>
            <a:endParaRPr lang="nl-NL" dirty="0"/>
          </a:p>
        </p:txBody>
      </p:sp>
    </p:spTree>
    <p:extLst>
      <p:ext uri="{BB962C8B-B14F-4D97-AF65-F5344CB8AC3E}">
        <p14:creationId xmlns:p14="http://schemas.microsoft.com/office/powerpoint/2010/main" val="2609991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199" y="1391478"/>
            <a:ext cx="11128513" cy="5261113"/>
          </a:xfrm>
        </p:spPr>
        <p:txBody>
          <a:bodyPr>
            <a:normAutofit fontScale="77500" lnSpcReduction="20000"/>
          </a:bodyPr>
          <a:lstStyle/>
          <a:p>
            <a:r>
              <a:rPr lang="nl-NL" dirty="0"/>
              <a:t>B: Welk verband ziet u tussen werk en drank? (Open vraag)</a:t>
            </a:r>
          </a:p>
          <a:p>
            <a:r>
              <a:rPr lang="nl-NL" dirty="0"/>
              <a:t>Jan: Ja, dat gaat niet zo goed samen, dat is me nu wel duidelijk.</a:t>
            </a:r>
          </a:p>
          <a:p>
            <a:r>
              <a:rPr lang="nl-NL" dirty="0"/>
              <a:t>B: Vertel eens… (Open vraag)</a:t>
            </a:r>
          </a:p>
          <a:p>
            <a:r>
              <a:rPr lang="nl-NL" dirty="0"/>
              <a:t>Jan: Ja, ach, het begon met een borreltje na het werk en ik ben nooit zo snel dronken, dus het werd steeds meer. En ik stond er niet zo bij stil dat de alcohol zo lang in je bloed blijft, dus soms was ik tijdens de volgende dienst nog onder invloed… En ja, op een gegeven moment ging het toch opvallen.</a:t>
            </a:r>
          </a:p>
          <a:p>
            <a:r>
              <a:rPr lang="nl-NL" dirty="0"/>
              <a:t>B: Het is dus onschuldig begonnen en zo uit de hand gelopen dat uw collega’s het merkten. (Reflectie)</a:t>
            </a:r>
          </a:p>
          <a:p>
            <a:r>
              <a:rPr lang="nl-NL" dirty="0"/>
              <a:t>Jan: Ja, klopt. En zeker in mijn beroep is het natuurlijk </a:t>
            </a:r>
            <a:r>
              <a:rPr lang="nl-NL" dirty="0" err="1"/>
              <a:t>not</a:t>
            </a:r>
            <a:r>
              <a:rPr lang="nl-NL" dirty="0"/>
              <a:t> </a:t>
            </a:r>
            <a:r>
              <a:rPr lang="nl-NL" dirty="0" err="1"/>
              <a:t>done</a:t>
            </a:r>
            <a:r>
              <a:rPr lang="nl-NL" dirty="0"/>
              <a:t> om te drinken: ik kan het als piloot nu wel vergeten, maar het probleem is dat ik nu zó depressief ben, dat ik alleen maar meer ben gaan drinken. Ik zit echt in een negatieve spiraal…</a:t>
            </a:r>
          </a:p>
          <a:p>
            <a:r>
              <a:rPr lang="nl-NL" dirty="0"/>
              <a:t>B: En wat zou u daar mee willen? (Open vraag)</a:t>
            </a:r>
          </a:p>
          <a:p>
            <a:r>
              <a:rPr lang="nl-NL" dirty="0"/>
              <a:t>Jan: Ik wil wel gaan minderen, maar ik weet niet zo goed hoe.</a:t>
            </a:r>
          </a:p>
          <a:p>
            <a:r>
              <a:rPr lang="nl-NL" dirty="0"/>
              <a:t>B: Daar zijn verschillende mogelijkheden voor. Als je wilt kunnen we er samen een aantal bekijken.</a:t>
            </a:r>
          </a:p>
          <a:p>
            <a:r>
              <a:rPr lang="nl-NL" dirty="0"/>
              <a:t>Jan: Dat is goed.</a:t>
            </a:r>
          </a:p>
        </p:txBody>
      </p:sp>
    </p:spTree>
    <p:extLst>
      <p:ext uri="{BB962C8B-B14F-4D97-AF65-F5344CB8AC3E}">
        <p14:creationId xmlns:p14="http://schemas.microsoft.com/office/powerpoint/2010/main" val="165245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In het eerste gespreksvoorbeeld is het vooral de hulpverlener die oplossingen aandraagt en het engeltje speelt. Hierdoor schiet Jan in de verdediging en gaat het duiveltje in hem antwoorden. In het tweede voorbeeld laat de hulpverlener Jan zelf de verandertaal spreken. De sfeer is er niet één van strijd, maar van samenwerking.</a:t>
            </a:r>
          </a:p>
          <a:p>
            <a:endParaRPr lang="nl-NL" dirty="0"/>
          </a:p>
        </p:txBody>
      </p:sp>
    </p:spTree>
    <p:extLst>
      <p:ext uri="{BB962C8B-B14F-4D97-AF65-F5344CB8AC3E}">
        <p14:creationId xmlns:p14="http://schemas.microsoft.com/office/powerpoint/2010/main" val="185090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70229087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639</Words>
  <Application>Microsoft Office PowerPoint</Application>
  <PresentationFormat>Breedbeeld</PresentationFormat>
  <Paragraphs>40</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Maatschappelijke zorg 2</vt:lpstr>
      <vt:lpstr>Vorige keer…</vt:lpstr>
      <vt:lpstr>Vandaag. </vt:lpstr>
      <vt:lpstr>Motiverende gespreksvoering…</vt:lpstr>
      <vt:lpstr>Voorbeeld </vt:lpstr>
      <vt:lpstr>PowerPoint-presentatie</vt:lpstr>
      <vt:lpstr>PowerPoint-presentatie</vt:lpstr>
      <vt:lpstr>PowerPoint-presentatie</vt:lpstr>
      <vt:lpstr>PowerPoint-presentatie</vt:lpstr>
      <vt:lpstr>Casus blz 63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Maatschappelijke zorg 2</dc:title>
  <dc:creator>Koen Steinhauer</dc:creator>
  <cp:lastModifiedBy>Koen Steinhauer</cp:lastModifiedBy>
  <cp:revision>2</cp:revision>
  <dcterms:created xsi:type="dcterms:W3CDTF">2017-04-04T08:48:56Z</dcterms:created>
  <dcterms:modified xsi:type="dcterms:W3CDTF">2017-04-04T08:53:41Z</dcterms:modified>
</cp:coreProperties>
</file>